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162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804A-3BD6-4391-8662-6FEB222E1415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1A514-39EF-420F-A15E-A3F46FC9E407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7493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804A-3BD6-4391-8662-6FEB222E1415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1A514-39EF-420F-A15E-A3F46FC9E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194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804A-3BD6-4391-8662-6FEB222E1415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1A514-39EF-420F-A15E-A3F46FC9E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364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804A-3BD6-4391-8662-6FEB222E1415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1A514-39EF-420F-A15E-A3F46FC9E40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22153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804A-3BD6-4391-8662-6FEB222E1415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1A514-39EF-420F-A15E-A3F46FC9E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1039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804A-3BD6-4391-8662-6FEB222E1415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1A514-39EF-420F-A15E-A3F46FC9E40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48810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804A-3BD6-4391-8662-6FEB222E1415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1A514-39EF-420F-A15E-A3F46FC9E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8708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804A-3BD6-4391-8662-6FEB222E1415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1A514-39EF-420F-A15E-A3F46FC9E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2457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804A-3BD6-4391-8662-6FEB222E1415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1A514-39EF-420F-A15E-A3F46FC9E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510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804A-3BD6-4391-8662-6FEB222E1415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1A514-39EF-420F-A15E-A3F46FC9E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875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804A-3BD6-4391-8662-6FEB222E1415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1A514-39EF-420F-A15E-A3F46FC9E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00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804A-3BD6-4391-8662-6FEB222E1415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1A514-39EF-420F-A15E-A3F46FC9E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323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804A-3BD6-4391-8662-6FEB222E1415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1A514-39EF-420F-A15E-A3F46FC9E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008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804A-3BD6-4391-8662-6FEB222E1415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1A514-39EF-420F-A15E-A3F46FC9E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06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804A-3BD6-4391-8662-6FEB222E1415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1A514-39EF-420F-A15E-A3F46FC9E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372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804A-3BD6-4391-8662-6FEB222E1415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1A514-39EF-420F-A15E-A3F46FC9E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469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804A-3BD6-4391-8662-6FEB222E1415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1A514-39EF-420F-A15E-A3F46FC9E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276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9FE804A-3BD6-4391-8662-6FEB222E1415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D91A514-39EF-420F-A15E-A3F46FC9E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8477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BAF9328-B04C-B6D4-B3F0-6DA6C3B844F6}"/>
              </a:ext>
            </a:extLst>
          </p:cNvPr>
          <p:cNvCxnSpPr>
            <a:cxnSpLocks/>
          </p:cNvCxnSpPr>
          <p:nvPr/>
        </p:nvCxnSpPr>
        <p:spPr>
          <a:xfrm>
            <a:off x="4825315" y="840259"/>
            <a:ext cx="0" cy="5202195"/>
          </a:xfrm>
          <a:prstGeom prst="line">
            <a:avLst/>
          </a:prstGeom>
          <a:ln w="7620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E2C06DA-1F27-72FA-54CE-118810793963}"/>
              </a:ext>
            </a:extLst>
          </p:cNvPr>
          <p:cNvCxnSpPr>
            <a:cxnSpLocks/>
          </p:cNvCxnSpPr>
          <p:nvPr/>
        </p:nvCxnSpPr>
        <p:spPr>
          <a:xfrm>
            <a:off x="7115433" y="815546"/>
            <a:ext cx="0" cy="5226908"/>
          </a:xfrm>
          <a:prstGeom prst="line">
            <a:avLst/>
          </a:prstGeom>
          <a:ln w="7620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5E74CC8-2C4A-8E96-5C40-B95FD7157168}"/>
              </a:ext>
            </a:extLst>
          </p:cNvPr>
          <p:cNvCxnSpPr>
            <a:cxnSpLocks/>
          </p:cNvCxnSpPr>
          <p:nvPr/>
        </p:nvCxnSpPr>
        <p:spPr>
          <a:xfrm flipH="1">
            <a:off x="3563896" y="2246871"/>
            <a:ext cx="4619368" cy="0"/>
          </a:xfrm>
          <a:prstGeom prst="line">
            <a:avLst/>
          </a:prstGeom>
          <a:ln w="7620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D0E08AC-12B7-BD03-22D4-DF869E462531}"/>
              </a:ext>
            </a:extLst>
          </p:cNvPr>
          <p:cNvCxnSpPr>
            <a:cxnSpLocks/>
          </p:cNvCxnSpPr>
          <p:nvPr/>
        </p:nvCxnSpPr>
        <p:spPr>
          <a:xfrm flipH="1">
            <a:off x="3563896" y="4407243"/>
            <a:ext cx="4619368" cy="0"/>
          </a:xfrm>
          <a:prstGeom prst="line">
            <a:avLst/>
          </a:prstGeom>
          <a:ln w="7620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7E1CB2D-8448-48A9-82F9-181EB10A964D}"/>
              </a:ext>
            </a:extLst>
          </p:cNvPr>
          <p:cNvSpPr txBox="1"/>
          <p:nvPr/>
        </p:nvSpPr>
        <p:spPr>
          <a:xfrm>
            <a:off x="7318295" y="2819906"/>
            <a:ext cx="7970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latin typeface="Arial Black" panose="020B0A04020102020204" pitchFamily="34" charset="0"/>
              </a:rPr>
              <a:t>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5B77F7-927D-3471-D967-F71EFDAA6386}"/>
              </a:ext>
            </a:extLst>
          </p:cNvPr>
          <p:cNvSpPr txBox="1"/>
          <p:nvPr/>
        </p:nvSpPr>
        <p:spPr>
          <a:xfrm>
            <a:off x="3845017" y="997799"/>
            <a:ext cx="7970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1188F46-34CB-1FC9-9211-845EABBA2B52}"/>
              </a:ext>
            </a:extLst>
          </p:cNvPr>
          <p:cNvSpPr txBox="1"/>
          <p:nvPr/>
        </p:nvSpPr>
        <p:spPr>
          <a:xfrm>
            <a:off x="3771901" y="4834578"/>
            <a:ext cx="7970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latin typeface="Arial Black" panose="020B0A04020102020204" pitchFamily="34" charset="0"/>
              </a:rPr>
              <a:t>7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CA16D99-B331-EEBC-E199-D0C842AC4FD2}"/>
              </a:ext>
            </a:extLst>
          </p:cNvPr>
          <p:cNvSpPr txBox="1"/>
          <p:nvPr/>
        </p:nvSpPr>
        <p:spPr>
          <a:xfrm>
            <a:off x="7279166" y="997799"/>
            <a:ext cx="7970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C53EEF5-CAF8-5545-1C54-8947797DF01C}"/>
              </a:ext>
            </a:extLst>
          </p:cNvPr>
          <p:cNvSpPr txBox="1"/>
          <p:nvPr/>
        </p:nvSpPr>
        <p:spPr>
          <a:xfrm>
            <a:off x="3771901" y="2890789"/>
            <a:ext cx="7970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latin typeface="Arial Black" panose="020B0A04020102020204" pitchFamily="34" charset="0"/>
              </a:rPr>
              <a:t>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5348798-ABEA-8C06-0336-92D3B3AE7502}"/>
              </a:ext>
            </a:extLst>
          </p:cNvPr>
          <p:cNvSpPr txBox="1"/>
          <p:nvPr/>
        </p:nvSpPr>
        <p:spPr>
          <a:xfrm>
            <a:off x="5585258" y="4834578"/>
            <a:ext cx="7970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latin typeface="Arial Black" panose="020B0A04020102020204" pitchFamily="34" charset="0"/>
              </a:rPr>
              <a:t>8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B899960-317B-C185-CCCC-AC551C24A052}"/>
              </a:ext>
            </a:extLst>
          </p:cNvPr>
          <p:cNvSpPr txBox="1"/>
          <p:nvPr/>
        </p:nvSpPr>
        <p:spPr>
          <a:xfrm>
            <a:off x="5480225" y="980293"/>
            <a:ext cx="7970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2BD3AA9-77DA-CA97-B2FB-BBACAC7B42A0}"/>
              </a:ext>
            </a:extLst>
          </p:cNvPr>
          <p:cNvSpPr txBox="1"/>
          <p:nvPr/>
        </p:nvSpPr>
        <p:spPr>
          <a:xfrm>
            <a:off x="5585258" y="2873283"/>
            <a:ext cx="7970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latin typeface="Arial Black" panose="020B0A04020102020204" pitchFamily="34" charset="0"/>
              </a:rPr>
              <a:t>5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D18D545-33CD-639E-D37E-2BEDF592E346}"/>
              </a:ext>
            </a:extLst>
          </p:cNvPr>
          <p:cNvSpPr txBox="1"/>
          <p:nvPr/>
        </p:nvSpPr>
        <p:spPr>
          <a:xfrm>
            <a:off x="7366686" y="4834578"/>
            <a:ext cx="7970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latin typeface="Arial Black" panose="020B0A04020102020204" pitchFamily="34" charset="0"/>
              </a:rPr>
              <a:t>9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5CD8781-9C61-9FAA-3A3C-53340288C45D}"/>
              </a:ext>
            </a:extLst>
          </p:cNvPr>
          <p:cNvSpPr txBox="1"/>
          <p:nvPr/>
        </p:nvSpPr>
        <p:spPr>
          <a:xfrm rot="20182965">
            <a:off x="311611" y="770340"/>
            <a:ext cx="3255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 Black" panose="020B0A04020102020204" pitchFamily="34" charset="0"/>
              </a:rPr>
              <a:t>Tic-Tac-To</a:t>
            </a:r>
            <a:endParaRPr lang="en-US" sz="3200" dirty="0">
              <a:latin typeface="Arial Black" panose="020B0A040201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F258F60-A73D-BC28-5200-3F7848156DA6}"/>
              </a:ext>
            </a:extLst>
          </p:cNvPr>
          <p:cNvSpPr txBox="1"/>
          <p:nvPr/>
        </p:nvSpPr>
        <p:spPr>
          <a:xfrm>
            <a:off x="594161" y="2240693"/>
            <a:ext cx="679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rial Black" panose="020B0A04020102020204" pitchFamily="34" charset="0"/>
              </a:rPr>
              <a:t>X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6CA7FF5-8B21-8C30-7C07-3435AE139A00}"/>
              </a:ext>
            </a:extLst>
          </p:cNvPr>
          <p:cNvSpPr txBox="1"/>
          <p:nvPr/>
        </p:nvSpPr>
        <p:spPr>
          <a:xfrm>
            <a:off x="573575" y="2873283"/>
            <a:ext cx="679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rial Black" panose="020B0A04020102020204" pitchFamily="34" charset="0"/>
              </a:rPr>
              <a:t>X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CF813CC-BFEF-B017-E59C-915F42A13DFC}"/>
              </a:ext>
            </a:extLst>
          </p:cNvPr>
          <p:cNvSpPr txBox="1"/>
          <p:nvPr/>
        </p:nvSpPr>
        <p:spPr>
          <a:xfrm>
            <a:off x="543722" y="4076746"/>
            <a:ext cx="679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rial Black" panose="020B0A04020102020204" pitchFamily="34" charset="0"/>
              </a:rPr>
              <a:t>X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B1FD8A5-AE96-8712-D897-028D28A7F88B}"/>
              </a:ext>
            </a:extLst>
          </p:cNvPr>
          <p:cNvSpPr txBox="1"/>
          <p:nvPr/>
        </p:nvSpPr>
        <p:spPr>
          <a:xfrm>
            <a:off x="561221" y="3468823"/>
            <a:ext cx="679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rial Black" panose="020B0A04020102020204" pitchFamily="34" charset="0"/>
              </a:rPr>
              <a:t>X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1D33228-358A-E9B5-DB9E-C1F78BA197A9}"/>
              </a:ext>
            </a:extLst>
          </p:cNvPr>
          <p:cNvSpPr txBox="1"/>
          <p:nvPr/>
        </p:nvSpPr>
        <p:spPr>
          <a:xfrm>
            <a:off x="1496205" y="2236363"/>
            <a:ext cx="679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rial Black" panose="020B0A04020102020204" pitchFamily="34" charset="0"/>
              </a:rPr>
              <a:t>O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12D905C-E81D-FD0E-609F-DC81C9CFC74F}"/>
              </a:ext>
            </a:extLst>
          </p:cNvPr>
          <p:cNvSpPr txBox="1"/>
          <p:nvPr/>
        </p:nvSpPr>
        <p:spPr>
          <a:xfrm>
            <a:off x="525199" y="5334330"/>
            <a:ext cx="679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rial Black" panose="020B0A04020102020204" pitchFamily="34" charset="0"/>
              </a:rPr>
              <a:t>X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C82D74D-2916-BA76-077D-9EF729607F25}"/>
              </a:ext>
            </a:extLst>
          </p:cNvPr>
          <p:cNvSpPr txBox="1"/>
          <p:nvPr/>
        </p:nvSpPr>
        <p:spPr>
          <a:xfrm>
            <a:off x="526223" y="4705538"/>
            <a:ext cx="679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rial Black" panose="020B0A04020102020204" pitchFamily="34" charset="0"/>
              </a:rPr>
              <a:t>X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2CEF483-E4A9-19DD-960F-57B4810ADD6E}"/>
              </a:ext>
            </a:extLst>
          </p:cNvPr>
          <p:cNvSpPr txBox="1"/>
          <p:nvPr/>
        </p:nvSpPr>
        <p:spPr>
          <a:xfrm>
            <a:off x="1489032" y="3504231"/>
            <a:ext cx="679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rial Black" panose="020B0A04020102020204" pitchFamily="34" charset="0"/>
              </a:rPr>
              <a:t>O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B1661B6-9EC8-2E08-8272-4567196FBBED}"/>
              </a:ext>
            </a:extLst>
          </p:cNvPr>
          <p:cNvSpPr txBox="1"/>
          <p:nvPr/>
        </p:nvSpPr>
        <p:spPr>
          <a:xfrm>
            <a:off x="1466870" y="4105231"/>
            <a:ext cx="679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rial Black" panose="020B0A04020102020204" pitchFamily="34" charset="0"/>
              </a:rPr>
              <a:t>O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024F440-191D-88B9-CF97-FB9E7FA34353}"/>
              </a:ext>
            </a:extLst>
          </p:cNvPr>
          <p:cNvSpPr txBox="1"/>
          <p:nvPr/>
        </p:nvSpPr>
        <p:spPr>
          <a:xfrm>
            <a:off x="1476676" y="4733330"/>
            <a:ext cx="679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rial Black" panose="020B0A04020102020204" pitchFamily="34" charset="0"/>
              </a:rPr>
              <a:t>O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7609CF9-9DAE-1105-F6C0-9587CD85158D}"/>
              </a:ext>
            </a:extLst>
          </p:cNvPr>
          <p:cNvSpPr txBox="1"/>
          <p:nvPr/>
        </p:nvSpPr>
        <p:spPr>
          <a:xfrm>
            <a:off x="1453988" y="5334330"/>
            <a:ext cx="679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rial Black" panose="020B0A04020102020204" pitchFamily="34" charset="0"/>
              </a:rPr>
              <a:t>O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C64500E-A708-C2AD-66D6-A773F8C218EA}"/>
              </a:ext>
            </a:extLst>
          </p:cNvPr>
          <p:cNvSpPr txBox="1"/>
          <p:nvPr/>
        </p:nvSpPr>
        <p:spPr>
          <a:xfrm>
            <a:off x="1500320" y="2873570"/>
            <a:ext cx="679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rial Black" panose="020B0A04020102020204" pitchFamily="34" charset="0"/>
              </a:rPr>
              <a:t>O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085DADF-54E8-BBB4-790A-BCEC7C5718D9}"/>
              </a:ext>
            </a:extLst>
          </p:cNvPr>
          <p:cNvSpPr txBox="1"/>
          <p:nvPr/>
        </p:nvSpPr>
        <p:spPr>
          <a:xfrm rot="1362594">
            <a:off x="8577814" y="999631"/>
            <a:ext cx="3255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 Black" panose="020B0A04020102020204" pitchFamily="34" charset="0"/>
              </a:rPr>
              <a:t>Chapter 7</a:t>
            </a:r>
          </a:p>
        </p:txBody>
      </p:sp>
    </p:spTree>
    <p:extLst>
      <p:ext uri="{BB962C8B-B14F-4D97-AF65-F5344CB8AC3E}">
        <p14:creationId xmlns:p14="http://schemas.microsoft.com/office/powerpoint/2010/main" val="251988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E5A91F9-1C50-4B86-9BF2-49843FA0B44F}"/>
              </a:ext>
            </a:extLst>
          </p:cNvPr>
          <p:cNvSpPr txBox="1"/>
          <p:nvPr/>
        </p:nvSpPr>
        <p:spPr>
          <a:xfrm>
            <a:off x="897148" y="759125"/>
            <a:ext cx="1054147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Arial Black" panose="020B0A04020102020204" pitchFamily="34" charset="0"/>
              </a:rPr>
              <a:t>#9</a:t>
            </a:r>
          </a:p>
          <a:p>
            <a:pPr algn="ctr"/>
            <a:r>
              <a:rPr lang="en-US" sz="4800" dirty="0">
                <a:latin typeface="Arial Black" panose="020B0A04020102020204" pitchFamily="34" charset="0"/>
              </a:rPr>
              <a:t>When food is transported, it should be packed in appropriate food grade containers.  What other precautions should be made?  (Name 2)</a:t>
            </a:r>
          </a:p>
        </p:txBody>
      </p:sp>
    </p:spTree>
    <p:extLst>
      <p:ext uri="{BB962C8B-B14F-4D97-AF65-F5344CB8AC3E}">
        <p14:creationId xmlns:p14="http://schemas.microsoft.com/office/powerpoint/2010/main" val="2113301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13E0250-4E67-4B64-9F1D-A42B7FB8707C}"/>
              </a:ext>
            </a:extLst>
          </p:cNvPr>
          <p:cNvSpPr txBox="1"/>
          <p:nvPr/>
        </p:nvSpPr>
        <p:spPr>
          <a:xfrm>
            <a:off x="756249" y="672861"/>
            <a:ext cx="1067950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Arial Black" panose="020B0A04020102020204" pitchFamily="34" charset="0"/>
              </a:rPr>
              <a:t>#1</a:t>
            </a:r>
          </a:p>
          <a:p>
            <a:pPr algn="ctr"/>
            <a:r>
              <a:rPr lang="en-US" sz="5400" dirty="0">
                <a:latin typeface="Arial Black" panose="020B0A04020102020204" pitchFamily="34" charset="0"/>
              </a:rPr>
              <a:t>Cold food can be held up to ________ hours and food cannot exceed ________ degrees while being served.</a:t>
            </a:r>
          </a:p>
        </p:txBody>
      </p:sp>
    </p:spTree>
    <p:extLst>
      <p:ext uri="{BB962C8B-B14F-4D97-AF65-F5344CB8AC3E}">
        <p14:creationId xmlns:p14="http://schemas.microsoft.com/office/powerpoint/2010/main" val="2400180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525CEC-C5D5-42A7-9A8E-C0303A2494FA}"/>
              </a:ext>
            </a:extLst>
          </p:cNvPr>
          <p:cNvSpPr txBox="1"/>
          <p:nvPr/>
        </p:nvSpPr>
        <p:spPr>
          <a:xfrm>
            <a:off x="1035169" y="793630"/>
            <a:ext cx="1050697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Arial Black" panose="020B0A04020102020204" pitchFamily="34" charset="0"/>
              </a:rPr>
              <a:t>#2</a:t>
            </a:r>
          </a:p>
          <a:p>
            <a:pPr algn="ctr"/>
            <a:r>
              <a:rPr lang="en-US" sz="4400" dirty="0">
                <a:latin typeface="Arial Black" panose="020B0A04020102020204" pitchFamily="34" charset="0"/>
              </a:rPr>
              <a:t>You can hold hot food without temperature control for up to ______ hours.  Food must be _______ degrees or higher before being removed from temperature control.</a:t>
            </a:r>
          </a:p>
        </p:txBody>
      </p:sp>
    </p:spTree>
    <p:extLst>
      <p:ext uri="{BB962C8B-B14F-4D97-AF65-F5344CB8AC3E}">
        <p14:creationId xmlns:p14="http://schemas.microsoft.com/office/powerpoint/2010/main" val="1655608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71D397C-A0D6-43B9-A027-45FB991764F1}"/>
              </a:ext>
            </a:extLst>
          </p:cNvPr>
          <p:cNvSpPr txBox="1"/>
          <p:nvPr/>
        </p:nvSpPr>
        <p:spPr>
          <a:xfrm>
            <a:off x="379563" y="552091"/>
            <a:ext cx="116456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rial Black" panose="020B0A04020102020204" pitchFamily="34" charset="0"/>
              </a:rPr>
              <a:t>#3</a:t>
            </a:r>
          </a:p>
          <a:p>
            <a:r>
              <a:rPr lang="en-US" sz="4000" dirty="0">
                <a:latin typeface="Arial Black" panose="020B0A04020102020204" pitchFamily="34" charset="0"/>
              </a:rPr>
              <a:t>Serving Utensils: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>
                <a:latin typeface="Arial Black" panose="020B0A04020102020204" pitchFamily="34" charset="0"/>
              </a:rPr>
              <a:t>Separate utensils for each food item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>
                <a:latin typeface="Arial Black" panose="020B0A04020102020204" pitchFamily="34" charset="0"/>
              </a:rPr>
              <a:t>Store with handles extended above rim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>
                <a:latin typeface="Arial Black" panose="020B0A04020102020204" pitchFamily="34" charset="0"/>
              </a:rPr>
              <a:t>Can be stored under running water with a temperature of at least 165 degrees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B90B74-E5D5-48D6-A210-929357929FEC}"/>
              </a:ext>
            </a:extLst>
          </p:cNvPr>
          <p:cNvSpPr txBox="1"/>
          <p:nvPr/>
        </p:nvSpPr>
        <p:spPr>
          <a:xfrm>
            <a:off x="3381555" y="5124091"/>
            <a:ext cx="51758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Arial Black" panose="020B0A04020102020204" pitchFamily="34" charset="0"/>
              </a:rPr>
              <a:t>True or False</a:t>
            </a:r>
          </a:p>
        </p:txBody>
      </p:sp>
    </p:spTree>
    <p:extLst>
      <p:ext uri="{BB962C8B-B14F-4D97-AF65-F5344CB8AC3E}">
        <p14:creationId xmlns:p14="http://schemas.microsoft.com/office/powerpoint/2010/main" val="803764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F014D7A-76CE-4C10-B9B4-233F3978047F}"/>
              </a:ext>
            </a:extLst>
          </p:cNvPr>
          <p:cNvSpPr txBox="1"/>
          <p:nvPr/>
        </p:nvSpPr>
        <p:spPr>
          <a:xfrm>
            <a:off x="828137" y="474345"/>
            <a:ext cx="1090378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Arial Black" panose="020B0A04020102020204" pitchFamily="34" charset="0"/>
              </a:rPr>
              <a:t>#4</a:t>
            </a:r>
          </a:p>
          <a:p>
            <a:pPr algn="ctr"/>
            <a:r>
              <a:rPr lang="en-US" sz="5400" dirty="0">
                <a:latin typeface="Arial Black" panose="020B0A04020102020204" pitchFamily="34" charset="0"/>
              </a:rPr>
              <a:t>You can re-serve some items as long as they are unopened and in good condition.  </a:t>
            </a:r>
          </a:p>
          <a:p>
            <a:pPr algn="ctr"/>
            <a:r>
              <a:rPr lang="en-US" sz="5400" dirty="0">
                <a:latin typeface="Arial Black" panose="020B0A04020102020204" pitchFamily="34" charset="0"/>
              </a:rPr>
              <a:t>Name 2 items that can be re-served.</a:t>
            </a:r>
          </a:p>
        </p:txBody>
      </p:sp>
    </p:spTree>
    <p:extLst>
      <p:ext uri="{BB962C8B-B14F-4D97-AF65-F5344CB8AC3E}">
        <p14:creationId xmlns:p14="http://schemas.microsoft.com/office/powerpoint/2010/main" val="1346827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B4015E-CBA9-4E46-B9A0-9393EFA4CF82}"/>
              </a:ext>
            </a:extLst>
          </p:cNvPr>
          <p:cNvSpPr txBox="1"/>
          <p:nvPr/>
        </p:nvSpPr>
        <p:spPr>
          <a:xfrm>
            <a:off x="569344" y="448573"/>
            <a:ext cx="1111082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Arial Black" panose="020B0A04020102020204" pitchFamily="34" charset="0"/>
              </a:rPr>
              <a:t>#5</a:t>
            </a:r>
          </a:p>
          <a:p>
            <a:pPr algn="ctr"/>
            <a:r>
              <a:rPr lang="en-US" sz="4800" dirty="0">
                <a:latin typeface="Arial Black" panose="020B0A04020102020204" pitchFamily="34" charset="0"/>
              </a:rPr>
              <a:t>Name 3 of the 5 correct ways that service staff should use when serving food. </a:t>
            </a:r>
          </a:p>
          <a:p>
            <a:pPr algn="ctr"/>
            <a:r>
              <a:rPr lang="en-US" sz="4800" dirty="0">
                <a:latin typeface="Arial Black" panose="020B0A04020102020204" pitchFamily="34" charset="0"/>
              </a:rPr>
              <a:t>(hint:  pictures on 7.7)</a:t>
            </a:r>
          </a:p>
        </p:txBody>
      </p:sp>
    </p:spTree>
    <p:extLst>
      <p:ext uri="{BB962C8B-B14F-4D97-AF65-F5344CB8AC3E}">
        <p14:creationId xmlns:p14="http://schemas.microsoft.com/office/powerpoint/2010/main" val="838391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594FC9B-659B-45D8-9CAE-7316D5E7F43B}"/>
              </a:ext>
            </a:extLst>
          </p:cNvPr>
          <p:cNvSpPr txBox="1"/>
          <p:nvPr/>
        </p:nvSpPr>
        <p:spPr>
          <a:xfrm>
            <a:off x="350807" y="837130"/>
            <a:ext cx="1149038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Arial Black" panose="020B0A04020102020204" pitchFamily="34" charset="0"/>
              </a:rPr>
              <a:t>#6</a:t>
            </a:r>
          </a:p>
          <a:p>
            <a:r>
              <a:rPr lang="en-US" sz="4400" dirty="0">
                <a:latin typeface="Arial Black" panose="020B0A04020102020204" pitchFamily="34" charset="0"/>
              </a:rPr>
              <a:t>In Self-Service areas: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400" dirty="0">
                <a:latin typeface="Arial Black" panose="020B0A04020102020204" pitchFamily="34" charset="0"/>
              </a:rPr>
              <a:t>Food should be clearly _______.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400" dirty="0">
                <a:latin typeface="Arial Black" panose="020B0A04020102020204" pitchFamily="34" charset="0"/>
              </a:rPr>
              <a:t>Food should be covered by _________.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400" dirty="0">
                <a:latin typeface="Arial Black" panose="020B0A04020102020204" pitchFamily="34" charset="0"/>
              </a:rPr>
              <a:t>Food should be kept hot at ________ degrees or higher.</a:t>
            </a:r>
          </a:p>
        </p:txBody>
      </p:sp>
    </p:spTree>
    <p:extLst>
      <p:ext uri="{BB962C8B-B14F-4D97-AF65-F5344CB8AC3E}">
        <p14:creationId xmlns:p14="http://schemas.microsoft.com/office/powerpoint/2010/main" val="891983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3BFA97B-6313-4B89-BF2A-A3AADFD26DB2}"/>
              </a:ext>
            </a:extLst>
          </p:cNvPr>
          <p:cNvSpPr txBox="1"/>
          <p:nvPr/>
        </p:nvSpPr>
        <p:spPr>
          <a:xfrm>
            <a:off x="644106" y="672861"/>
            <a:ext cx="1090378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rial Black" panose="020B0A04020102020204" pitchFamily="34" charset="0"/>
              </a:rPr>
              <a:t>#7</a:t>
            </a:r>
          </a:p>
          <a:p>
            <a:r>
              <a:rPr lang="en-US" sz="4000" dirty="0">
                <a:latin typeface="Arial Black" panose="020B0A04020102020204" pitchFamily="34" charset="0"/>
              </a:rPr>
              <a:t>In Self-Service areas: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Arial Black" panose="020B0A04020102020204" pitchFamily="34" charset="0"/>
              </a:rPr>
              <a:t>Food should be kept cold at _____degrees or lower.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Arial Black" panose="020B0A04020102020204" pitchFamily="34" charset="0"/>
              </a:rPr>
              <a:t>Do NOT let guests ________ dirty plates.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Arial Black" panose="020B0A04020102020204" pitchFamily="34" charset="0"/>
              </a:rPr>
              <a:t>________ should never be used as an ingredient.</a:t>
            </a:r>
          </a:p>
        </p:txBody>
      </p:sp>
    </p:spTree>
    <p:extLst>
      <p:ext uri="{BB962C8B-B14F-4D97-AF65-F5344CB8AC3E}">
        <p14:creationId xmlns:p14="http://schemas.microsoft.com/office/powerpoint/2010/main" val="2424378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57FE0BC-1766-41DF-9296-61E82D737403}"/>
              </a:ext>
            </a:extLst>
          </p:cNvPr>
          <p:cNvSpPr txBox="1"/>
          <p:nvPr/>
        </p:nvSpPr>
        <p:spPr>
          <a:xfrm>
            <a:off x="638355" y="759125"/>
            <a:ext cx="1123159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Arial Black" panose="020B0A04020102020204" pitchFamily="34" charset="0"/>
              </a:rPr>
              <a:t>#8</a:t>
            </a:r>
          </a:p>
          <a:p>
            <a:pPr algn="ctr"/>
            <a:r>
              <a:rPr lang="en-US" sz="6000" dirty="0">
                <a:latin typeface="Arial Black" panose="020B0A04020102020204" pitchFamily="34" charset="0"/>
              </a:rPr>
              <a:t>Bulk food in self-service areas must be labeled.</a:t>
            </a:r>
          </a:p>
          <a:p>
            <a:pPr algn="ctr"/>
            <a:endParaRPr lang="en-US" sz="6000" dirty="0">
              <a:latin typeface="Arial Black" panose="020B0A04020102020204" pitchFamily="34" charset="0"/>
            </a:endParaRPr>
          </a:p>
          <a:p>
            <a:pPr algn="ctr"/>
            <a:r>
              <a:rPr lang="en-US" sz="6000" dirty="0">
                <a:latin typeface="Arial Black" panose="020B0A04020102020204" pitchFamily="34" charset="0"/>
              </a:rPr>
              <a:t>True or False</a:t>
            </a:r>
          </a:p>
        </p:txBody>
      </p:sp>
    </p:spTree>
    <p:extLst>
      <p:ext uri="{BB962C8B-B14F-4D97-AF65-F5344CB8AC3E}">
        <p14:creationId xmlns:p14="http://schemas.microsoft.com/office/powerpoint/2010/main" val="293617626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359</TotalTime>
  <Words>264</Words>
  <Application>Microsoft Office PowerPoint</Application>
  <PresentationFormat>Widescreen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Century Gothic</vt:lpstr>
      <vt:lpstr>Wingdings 3</vt:lpstr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Cawley</dc:creator>
  <cp:lastModifiedBy>Holly Cawley</cp:lastModifiedBy>
  <cp:revision>3</cp:revision>
  <dcterms:created xsi:type="dcterms:W3CDTF">2022-04-19T00:14:00Z</dcterms:created>
  <dcterms:modified xsi:type="dcterms:W3CDTF">2024-04-15T19:01:29Z</dcterms:modified>
</cp:coreProperties>
</file>